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62" r:id="rId6"/>
    <p:sldId id="266" r:id="rId7"/>
    <p:sldId id="259" r:id="rId8"/>
    <p:sldId id="263" r:id="rId9"/>
    <p:sldId id="265" r:id="rId10"/>
    <p:sldId id="264" r:id="rId11"/>
    <p:sldId id="267" r:id="rId12"/>
    <p:sldId id="268" r:id="rId13"/>
    <p:sldId id="260" r:id="rId14"/>
    <p:sldId id="272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b516" initials="y" lastIdx="1" clrIdx="0">
    <p:extLst>
      <p:ext uri="{19B8F6BF-5375-455C-9EA6-DF929625EA0E}">
        <p15:presenceInfo xmlns:p15="http://schemas.microsoft.com/office/powerpoint/2012/main" xmlns="" userId="S::yb516@a1e.me::8f254506-0c1e-466d-99d0-abad77fa5a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547F0-2616-4894-ACAD-5B28F07D612C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0386A-AB76-4733-92BE-E30CC66FAB9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8602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0386A-AB76-4733-92BE-E30CC66FAB9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22934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0386A-AB76-4733-92BE-E30CC66FAB9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1060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6890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4105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11795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0575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58171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40378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10534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5994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074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0675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460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975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227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7713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0721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5559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3635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4A9DB97-B463-49AE-A81B-200FA609AB24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AE19EBB-B68D-4A84-9652-C997119C7D8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5072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159AB89-A274-480C-B529-88BF23EC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40ED0DD-13F2-4CB1-8794-0A0BA05F5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12" y="1921747"/>
            <a:ext cx="10229975" cy="15850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B3D8F84-4CED-4B7A-B843-B6106B9E1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334" y="3067032"/>
            <a:ext cx="2231329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92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A56814E-CCE7-4A79-B96A-9D43B825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55" y="506002"/>
            <a:ext cx="11661167" cy="58459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100" dirty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Szkolny wolontariat organizuje i przeprowadza szereg innych akcji m.in.:</a:t>
            </a:r>
          </a:p>
          <a:p>
            <a:pPr marL="0" indent="0">
              <a:buNone/>
            </a:pPr>
            <a:endParaRPr lang="pl-PL" sz="4100" b="1" dirty="0">
              <a:solidFill>
                <a:schemeClr val="tx2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Wsparcie polskich misjonarzy </a:t>
            </a:r>
            <a:r>
              <a:rPr lang="pl-PL" sz="31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Kombanianów</a:t>
            </a:r>
            <a:r>
              <a:rPr lang="pl-PL" sz="3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Współpraca ze stowarzyszeniem </a:t>
            </a:r>
            <a:r>
              <a:rPr lang="pl-PL" sz="31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Virtus</a:t>
            </a:r>
            <a:r>
              <a:rPr lang="pl-PL" sz="3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wykonanie stroików oraz ozdób świątecznych </a:t>
            </a:r>
            <a:br>
              <a:rPr lang="pl-PL" sz="3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 przekazanie prac na kiermasze świąteczne.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Zbiórka koców, pościeli i ręczników dla osób bezdomnych.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OpenSymbol"/>
              </a:rPr>
              <a:t>Zbiórka makulatury na studnie w Sudanie Południowym;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OpenSymbol"/>
              </a:rPr>
              <a:t> </a:t>
            </a: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„Pomoc kościołowi w potrzebie” – wysyłanie </a:t>
            </a:r>
            <a:r>
              <a:rPr lang="pl-PL" sz="3100" dirty="0" err="1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sms-ów</a:t>
            </a: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 wspierających pomoc dla Syrii;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Akcja „SOS dla młodej mamy” – zbiórka ubranek dziecięcych, pampersów i środków do pielęgnacji niemowlęcia;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„Wiosenne porządki w szafie” – zbiórka odzieży dla najbardziej potrzebujących uczniów </a:t>
            </a:r>
            <a:b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</a:b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naszej szkoły;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„Kwiaty na Dzień Kobiet” dla dziewczyn z indywidualnego nauczania;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Wsparcie dla ojca samotnie wychowującego dwójkę dzieci;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1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Pomoc koleżeńska w nauce, która trwa przez cały rok szkolny.</a:t>
            </a:r>
            <a:endParaRPr lang="pl-PL" sz="3100" dirty="0"/>
          </a:p>
        </p:txBody>
      </p:sp>
    </p:spTree>
    <p:extLst>
      <p:ext uri="{BB962C8B-B14F-4D97-AF65-F5344CB8AC3E}">
        <p14:creationId xmlns:p14="http://schemas.microsoft.com/office/powerpoint/2010/main" xmlns="" val="15736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F27DFC2-0A38-40D0-AB33-10D1435F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97" y="97928"/>
            <a:ext cx="7684006" cy="666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5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2A16DF-D6EE-46EB-A7F9-65D4EAC0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19" y="331716"/>
            <a:ext cx="11209962" cy="1325563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latin typeface="Arial" panose="020B0604020202020204" pitchFamily="34" charset="0"/>
              </a:rPr>
              <a:t>Wolontariusze mimo trwającej pandemii, nie odpuszczają pracy na rzecz innych. W bieżącym półroczu przeprowadzili takie akcje jak:</a:t>
            </a:r>
            <a:r>
              <a:rPr lang="pl-PL" sz="3600" dirty="0">
                <a:latin typeface="Arial" panose="020B0604020202020204" pitchFamily="34" charset="0"/>
              </a:rPr>
              <a:t/>
            </a:r>
            <a:br>
              <a:rPr lang="pl-PL" sz="3600" dirty="0"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8CC6EA8-D689-4868-83F8-1FB4A426E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45" y="1533989"/>
            <a:ext cx="11548036" cy="4825714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„Kwiaty za </a:t>
            </a:r>
            <a:r>
              <a:rPr lang="pl-PL" sz="2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elektrograty</a:t>
            </a:r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”</a:t>
            </a:r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„Dzień Bezpiecznego Komputera”,</a:t>
            </a:r>
            <a:endParaRPr lang="pl-PL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„Pamiętamy o Was” przygotowanie plakatów  z pozdrowieniami i życzeniami dla mieszkanek Domu Pomocy Społecznej w Nowym Sączu i przekazanie ich przez opiekuna wolontariatu,</a:t>
            </a:r>
            <a:endParaRPr lang="pl-PL" sz="2200" b="1" dirty="0">
              <a:solidFill>
                <a:schemeClr val="tx1"/>
              </a:solidFill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Konkurs plastyczny „Mój szkolny kolega z misji”,</a:t>
            </a:r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Konkurs wiedzy</a:t>
            </a:r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o św. Janie Pawle II,</a:t>
            </a: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Wsparcie dla „Misjonarzy </a:t>
            </a:r>
            <a:r>
              <a:rPr lang="pl-PL" sz="22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Kombanianów</a:t>
            </a:r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”,</a:t>
            </a: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choremu absolwentowi,</a:t>
            </a: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„Życzenia Bożonarodzeniowe” - wykonanie  kartek bożonarodzeniowych dla mieszkanek Domu Pomocy Społecznej w Nowym Sączu,</a:t>
            </a:r>
            <a:endParaRPr lang="pl-PL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sz="2200" dirty="0">
                <a:solidFill>
                  <a:schemeClr val="tx1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„Nakrętka”.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81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804CBC9-D698-4548-9EB0-1502EA71BF91}"/>
              </a:ext>
            </a:extLst>
          </p:cNvPr>
          <p:cNvSpPr txBox="1"/>
          <p:nvPr/>
        </p:nvSpPr>
        <p:spPr>
          <a:xfrm>
            <a:off x="462337" y="205484"/>
            <a:ext cx="1098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Obecnie przygotowują się do działań związanych z zaplanowaną akcją:</a:t>
            </a:r>
            <a:endParaRPr lang="pl-PL" sz="1800" dirty="0">
              <a:latin typeface="Arial" panose="020B0604020202020204" pitchFamily="34" charset="0"/>
              <a:ea typeface="Times New Roman" pitchFamily="18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4539E9E-6BF9-43CD-B0A2-604A99FE4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42" y="907788"/>
            <a:ext cx="11211516" cy="5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3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FCA455-C703-4671-84A3-7BE044EF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877" y="-144162"/>
            <a:ext cx="4810246" cy="1325563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 GRUDNIA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E0DDDB8-01FD-4C42-97CE-09C6B12D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721" y="767568"/>
            <a:ext cx="6224555" cy="609043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0AE61E5-B02E-473D-8109-EDEA9C4CB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925" y="2899668"/>
            <a:ext cx="3444179" cy="2333572"/>
          </a:xfrm>
          <a:prstGeom prst="rect">
            <a:avLst/>
          </a:prstGeom>
        </p:spPr>
      </p:pic>
      <p:pic>
        <p:nvPicPr>
          <p:cNvPr id="5" name="Picture 5" descr="C:\Users\PC\Documents\Downloads\unnamed (5).jpg"/>
          <p:cNvPicPr>
            <a:picLocks noChangeAspect="1" noChangeArrowheads="1"/>
          </p:cNvPicPr>
          <p:nvPr/>
        </p:nvPicPr>
        <p:blipFill>
          <a:blip r:embed="rId4"/>
          <a:srcRect r="15998"/>
          <a:stretch>
            <a:fillRect/>
          </a:stretch>
        </p:blipFill>
        <p:spPr bwMode="auto">
          <a:xfrm rot="20230275">
            <a:off x="7053922" y="2146877"/>
            <a:ext cx="1412151" cy="201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PC\Documents\Downloads\unnamed (5).jpg"/>
          <p:cNvPicPr>
            <a:picLocks noChangeAspect="1" noChangeArrowheads="1"/>
          </p:cNvPicPr>
          <p:nvPr/>
        </p:nvPicPr>
        <p:blipFill>
          <a:blip r:embed="rId4"/>
          <a:srcRect r="15998"/>
          <a:stretch>
            <a:fillRect/>
          </a:stretch>
        </p:blipFill>
        <p:spPr bwMode="auto">
          <a:xfrm rot="12306140">
            <a:off x="3634567" y="2112761"/>
            <a:ext cx="1500198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925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nalezione obrazy dla zapytania wolontariat">
            <a:extLst>
              <a:ext uri="{FF2B5EF4-FFF2-40B4-BE49-F238E27FC236}">
                <a16:creationId xmlns:a16="http://schemas.microsoft.com/office/drawing/2014/main" xmlns="" id="{F644EBC5-F316-4B00-9324-763A80D4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53" y="172233"/>
            <a:ext cx="11600893" cy="6513533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66D5FF42-E882-41F7-8623-2E85C3632DB6}"/>
              </a:ext>
            </a:extLst>
          </p:cNvPr>
          <p:cNvSpPr/>
          <p:nvPr/>
        </p:nvSpPr>
        <p:spPr>
          <a:xfrm>
            <a:off x="2466099" y="2573983"/>
            <a:ext cx="741527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DZIEŃ WOLONTARIUSZA</a:t>
            </a:r>
          </a:p>
          <a:p>
            <a:pPr algn="ctr"/>
            <a:r>
              <a:rPr 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 ZESPOLE SZKÓŁ NR 5 – SPECJALNYCH W NOWYM SĄCZU</a:t>
            </a:r>
            <a:endParaRPr lang="pl-P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endParaRPr lang="pl-PL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2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ED8A7D2-36E5-46F8-9264-2C9FB05D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79" y="232511"/>
            <a:ext cx="11052601" cy="6194673"/>
          </a:xfrm>
          <a:prstGeom prst="rect">
            <a:avLst/>
          </a:prstGeom>
        </p:spPr>
      </p:pic>
      <p:pic>
        <p:nvPicPr>
          <p:cNvPr id="13" name="Picture 6" descr="Znalezione obrazy dla zapytania wolontariat">
            <a:extLst>
              <a:ext uri="{FF2B5EF4-FFF2-40B4-BE49-F238E27FC236}">
                <a16:creationId xmlns:a16="http://schemas.microsoft.com/office/drawing/2014/main" xmlns="" id="{4FF3AA78-BCA1-4B20-B2A2-51312251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08968">
            <a:off x="1496495" y="2927509"/>
            <a:ext cx="1801092" cy="17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Znalezione obrazy dla zapytania wolontariat">
            <a:extLst>
              <a:ext uri="{FF2B5EF4-FFF2-40B4-BE49-F238E27FC236}">
                <a16:creationId xmlns:a16="http://schemas.microsoft.com/office/drawing/2014/main" xmlns="" id="{B175B6E1-AB6E-4EC8-B038-7F372BCE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88661">
            <a:off x="8061218" y="1798468"/>
            <a:ext cx="2085408" cy="199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iÄdzynarodowy DzieÅ Wolontariusz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5398" y="1583752"/>
            <a:ext cx="4270260" cy="3800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79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1ED8A7D2-36E5-46F8-9264-2C9FB05D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99" y="331663"/>
            <a:ext cx="11052601" cy="619467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5CF91807-D0A2-4C69-A17B-6D5DAF20787C}"/>
              </a:ext>
            </a:extLst>
          </p:cNvPr>
          <p:cNvSpPr txBox="1"/>
          <p:nvPr/>
        </p:nvSpPr>
        <p:spPr>
          <a:xfrm>
            <a:off x="1840993" y="1744427"/>
            <a:ext cx="851001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CZY WIESZ ŻE: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Słowa </a:t>
            </a:r>
            <a:r>
              <a:rPr lang="pl-P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„wolontariusz</a:t>
            </a: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oraz </a:t>
            </a:r>
            <a:r>
              <a:rPr lang="pl-P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„wolontariat”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pochodzą z języka łacińskiego </a:t>
            </a:r>
            <a:r>
              <a:rPr lang="pl-PL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volontarius</a:t>
            </a: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b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oznacza</a:t>
            </a:r>
          </a:p>
          <a:p>
            <a:pPr algn="ctr"/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„dobrowolny i chętny, zgodny z własną wolą</a:t>
            </a:r>
            <a:r>
              <a:rPr lang="pl-P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pl-P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solidFill>
                <a:schemeClr val="bg1"/>
              </a:solidFill>
            </a:endParaRPr>
          </a:p>
          <a:p>
            <a:endParaRPr lang="pl-PL" sz="2400" dirty="0">
              <a:solidFill>
                <a:schemeClr val="bg1"/>
              </a:solidFill>
            </a:endParaRPr>
          </a:p>
          <a:p>
            <a:endParaRPr lang="pl-PL" sz="2400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1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07035E-D954-4982-9D9A-0BC0BBCE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6740" y="548630"/>
            <a:ext cx="9213233" cy="8750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dirty="0"/>
              <a:t>CZY WIESZ JAK TO SIĘ ZACZĘŁO?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9B9BFDD5-2877-46AD-A026-C5E71A1CB1C4}"/>
              </a:ext>
            </a:extLst>
          </p:cNvPr>
          <p:cNvSpPr txBox="1"/>
          <p:nvPr/>
        </p:nvSpPr>
        <p:spPr>
          <a:xfrm>
            <a:off x="485364" y="1782745"/>
            <a:ext cx="4039811" cy="406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500" dirty="0">
                <a:effectLst/>
                <a:latin typeface="Arial" panose="020B0604020202020204" pitchFamily="34" charset="0"/>
              </a:rPr>
              <a:t>Za twórcę spontanicznych </a:t>
            </a:r>
            <a:br>
              <a:rPr lang="pl-PL" sz="2500" dirty="0">
                <a:effectLst/>
                <a:latin typeface="Arial" panose="020B0604020202020204" pitchFamily="34" charset="0"/>
              </a:rPr>
            </a:br>
            <a:r>
              <a:rPr lang="pl-PL" sz="2500" dirty="0">
                <a:effectLst/>
                <a:latin typeface="Arial" panose="020B0604020202020204" pitchFamily="34" charset="0"/>
              </a:rPr>
              <a:t>i nieodpłatnych, działań </a:t>
            </a:r>
            <a:r>
              <a:rPr lang="pl-PL" sz="2500" dirty="0" err="1">
                <a:effectLst/>
                <a:latin typeface="Arial" panose="020B0604020202020204" pitchFamily="34" charset="0"/>
              </a:rPr>
              <a:t>wolontariackich</a:t>
            </a:r>
            <a:r>
              <a:rPr lang="pl-PL" sz="2500" dirty="0">
                <a:effectLst/>
                <a:latin typeface="Arial" panose="020B0604020202020204" pitchFamily="34" charset="0"/>
              </a:rPr>
              <a:t> uważa się szwajcarskiego inżyniera</a:t>
            </a:r>
            <a:r>
              <a:rPr lang="pl-PL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l-PL" sz="2500" b="1" u="sng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Pierre’ a </a:t>
            </a:r>
            <a:r>
              <a:rPr lang="pl-PL" sz="2500" b="1" u="sng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Cérésole</a:t>
            </a:r>
            <a:r>
              <a:rPr lang="pl-PL" sz="2500" dirty="0">
                <a:effectLst/>
                <a:latin typeface="Arial" panose="020B0604020202020204" pitchFamily="34" charset="0"/>
              </a:rPr>
              <a:t>, żyjącego w latach </a:t>
            </a:r>
            <a:br>
              <a:rPr lang="pl-PL" sz="2500" dirty="0">
                <a:effectLst/>
                <a:latin typeface="Arial" panose="020B0604020202020204" pitchFamily="34" charset="0"/>
              </a:rPr>
            </a:br>
            <a:r>
              <a:rPr lang="pl-PL" sz="2500" dirty="0">
                <a:effectLst/>
                <a:latin typeface="Arial" panose="020B0604020202020204" pitchFamily="34" charset="0"/>
              </a:rPr>
              <a:t>1879-1945.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A49CE4B-4984-4AE4-9AD4-5CCF6D6CB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104" y="1410863"/>
            <a:ext cx="3531791" cy="4885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" descr="Pierre Ceresole - Wikipedia">
            <a:extLst>
              <a:ext uri="{FF2B5EF4-FFF2-40B4-BE49-F238E27FC236}">
                <a16:creationId xmlns:a16="http://schemas.microsoft.com/office/drawing/2014/main" xmlns="" id="{F064DDAA-5E16-4C54-BF3E-784EEDD27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1954" y="4036412"/>
            <a:ext cx="3251997" cy="2272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ierre Ceresole - Archives of Service Civil International">
            <a:extLst>
              <a:ext uri="{FF2B5EF4-FFF2-40B4-BE49-F238E27FC236}">
                <a16:creationId xmlns:a16="http://schemas.microsoft.com/office/drawing/2014/main" xmlns="" id="{FD3005E6-D89E-4E37-905A-03CF7271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6491" y="682194"/>
            <a:ext cx="2922921" cy="2917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52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06704E5-3BB4-4D23-A910-7F43902D2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2"/>
            <a:ext cx="12206563" cy="684982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3BEFB49-D331-4AD2-AA06-C60AD6DC4B3A}"/>
              </a:ext>
            </a:extLst>
          </p:cNvPr>
          <p:cNvSpPr txBox="1"/>
          <p:nvPr/>
        </p:nvSpPr>
        <p:spPr>
          <a:xfrm>
            <a:off x="2253465" y="1767156"/>
            <a:ext cx="768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CZYM JEST WOLONTARIAT?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6011D5A-2D2D-4334-A30C-F4AE70941C2B}"/>
              </a:ext>
            </a:extLst>
          </p:cNvPr>
          <p:cNvSpPr txBox="1"/>
          <p:nvPr/>
        </p:nvSpPr>
        <p:spPr>
          <a:xfrm>
            <a:off x="1461070" y="2621086"/>
            <a:ext cx="9269859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Obecnie najbardziej popularna </a:t>
            </a:r>
            <a:r>
              <a:rPr lang="pl-PL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definicja </a:t>
            </a:r>
            <a:r>
              <a:rPr lang="pl-PL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wolontariatu</a:t>
            </a:r>
            <a:r>
              <a:rPr lang="pl-PL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mówi, że wolontariat to dobrowolne, bezpłatne, świadome działanie </a:t>
            </a:r>
            <a:b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 rzecz innych, wykraczające poza związki </a:t>
            </a:r>
            <a:b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„</a:t>
            </a:r>
            <a:r>
              <a:rPr lang="pl-PL" sz="24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rodzinno</a:t>
            </a:r>
            <a: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- koleżeńsko -przyjacielskie”. </a:t>
            </a:r>
          </a:p>
          <a:p>
            <a:pPr algn="ctr"/>
            <a:endParaRPr lang="pl-PL" sz="105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pl-PL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Praca w wolontariacie daje wiele korzyści, np. można zdobyć szereg umiejętności przydatnych w życiu.</a:t>
            </a:r>
          </a:p>
        </p:txBody>
      </p:sp>
    </p:spTree>
    <p:extLst>
      <p:ext uri="{BB962C8B-B14F-4D97-AF65-F5344CB8AC3E}">
        <p14:creationId xmlns:p14="http://schemas.microsoft.com/office/powerpoint/2010/main" xmlns="" val="7376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9D22057-1069-4C03-B2C6-F87B26AF2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82" y="1333799"/>
            <a:ext cx="4944025" cy="5702414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Arial" panose="020B0604020202020204" pitchFamily="34" charset="0"/>
              </a:rPr>
              <a:t>W naszej szkole od </a:t>
            </a:r>
            <a:r>
              <a:rPr lang="pl-PL" sz="2800" dirty="0" smtClean="0">
                <a:latin typeface="Arial" panose="020B0604020202020204" pitchFamily="34" charset="0"/>
              </a:rPr>
              <a:t>2007 </a:t>
            </a:r>
            <a:r>
              <a:rPr lang="pl-PL" sz="2800" dirty="0">
                <a:latin typeface="Arial" panose="020B0604020202020204" pitchFamily="34" charset="0"/>
              </a:rPr>
              <a:t>roku działa prężnie szkolny wolontariat. </a:t>
            </a:r>
            <a:br>
              <a:rPr lang="pl-PL" sz="2800" dirty="0">
                <a:latin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</a:rPr>
              <a:t>Wolontariusze w ramach jego pracy organizują i biorą udział w wielu akcjach na terenie szkoły i poza nią </a:t>
            </a:r>
            <a:br>
              <a:rPr lang="pl-PL" sz="2800" dirty="0">
                <a:latin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</a:rPr>
              <a:t>pomagając  potrzebujących. </a:t>
            </a:r>
            <a:br>
              <a:rPr lang="pl-PL" sz="2800" dirty="0">
                <a:latin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</a:rPr>
              <a:t>Byli w gronie laureatów projektu „Mieć wyobraźnię miłosierdzia”.</a:t>
            </a:r>
            <a:r>
              <a:rPr lang="pl-PL" sz="6000" dirty="0">
                <a:latin typeface="Arial" panose="020B0604020202020204" pitchFamily="34" charset="0"/>
              </a:rPr>
              <a:t/>
            </a:r>
            <a:br>
              <a:rPr lang="pl-PL" sz="6000" dirty="0">
                <a:latin typeface="Arial" panose="020B0604020202020204" pitchFamily="34" charset="0"/>
              </a:rPr>
            </a:b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F51A865-FDDD-4CB2-AFFC-D048B41CE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71" y="1746803"/>
            <a:ext cx="6364847" cy="435708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8A9DD0A-FB50-49DE-B9C5-1C030E5975F4}"/>
              </a:ext>
            </a:extLst>
          </p:cNvPr>
          <p:cNvSpPr txBox="1"/>
          <p:nvPr/>
        </p:nvSpPr>
        <p:spPr>
          <a:xfrm>
            <a:off x="1161393" y="430341"/>
            <a:ext cx="9869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/>
              <a:t>WOLONTARIAT  W  NASZEJ  SZKOLE</a:t>
            </a:r>
          </a:p>
        </p:txBody>
      </p:sp>
    </p:spTree>
    <p:extLst>
      <p:ext uri="{BB962C8B-B14F-4D97-AF65-F5344CB8AC3E}">
        <p14:creationId xmlns:p14="http://schemas.microsoft.com/office/powerpoint/2010/main" xmlns="" val="18339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EAF742F-9753-4785-899E-F098BE0BA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0"/>
            <a:ext cx="12192000" cy="685353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4AFF753A-1898-4274-AA07-307DD155FBBA}"/>
              </a:ext>
            </a:extLst>
          </p:cNvPr>
          <p:cNvSpPr txBox="1"/>
          <p:nvPr/>
        </p:nvSpPr>
        <p:spPr>
          <a:xfrm>
            <a:off x="1907623" y="2325834"/>
            <a:ext cx="8376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 MOŻE ZOSTAĆ WOLONTARIUSZEM??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B371143-5942-403C-B13A-EC8DD5C89B07}"/>
              </a:ext>
            </a:extLst>
          </p:cNvPr>
          <p:cNvSpPr txBox="1"/>
          <p:nvPr/>
        </p:nvSpPr>
        <p:spPr>
          <a:xfrm>
            <a:off x="1110585" y="3013927"/>
            <a:ext cx="99708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 powszechnej opinii uważa się, że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wolontariusze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są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osobami, które podejmują się różnych społecznie pożytecznych akcji z potrzeby serca i wewnętrznej motywacji pomagania innym.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prawda, ale…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Wolontariat nie opiera się jednak tylko na spontanicznym zaangażowaniu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społecznym – chodzi w nim o to, aby temu zaangażowaniu ochotników nadać pewne ramy działania oraz zabezpieczyć ich interesy np. bezpieczeństwo.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C15DD9B-2E0F-4F6E-B76D-0CE82881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354" y="269914"/>
            <a:ext cx="7813280" cy="17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3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9ACBCEE-E301-47FF-9739-B4593504C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451" y="210886"/>
            <a:ext cx="8617098" cy="6436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357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323C849-AEBC-43A7-9085-72F837F7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05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B0B0AD5-6835-4BA7-8709-45E6A5090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95" y="1488218"/>
            <a:ext cx="10082438" cy="39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198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16BBA8BC-A973-4C40-820D-D6E663D9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41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9573B1C-A785-4453-B56A-3DB168F7AFAB}"/>
              </a:ext>
            </a:extLst>
          </p:cNvPr>
          <p:cNvSpPr txBox="1"/>
          <p:nvPr/>
        </p:nvSpPr>
        <p:spPr>
          <a:xfrm rot="20810444">
            <a:off x="606329" y="1764517"/>
            <a:ext cx="6331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PAMIĘTAJCIE!!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B146F10-8E1F-4E1B-B92A-0151B5125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5" t="9144" r="10444" b="9010"/>
          <a:stretch/>
        </p:blipFill>
        <p:spPr>
          <a:xfrm>
            <a:off x="6096000" y="1182205"/>
            <a:ext cx="3836276" cy="424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Podobny obraz">
            <a:extLst>
              <a:ext uri="{FF2B5EF4-FFF2-40B4-BE49-F238E27FC236}">
                <a16:creationId xmlns:a16="http://schemas.microsoft.com/office/drawing/2014/main" xmlns="" id="{C4CE9D70-A9B4-4C0A-8BE6-E26B9DB400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0207" y="3305295"/>
            <a:ext cx="3582747" cy="1990416"/>
          </a:xfrm>
          <a:prstGeom prst="rect">
            <a:avLst/>
          </a:prstGeom>
          <a:noFill/>
          <a:ln w="19050">
            <a:solidFill>
              <a:srgbClr val="7A855D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9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9C1F593-B5C5-4E5D-A62F-3CD79B78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0"/>
            <a:ext cx="10516511" cy="132294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8119C81-D5C2-476D-AECE-A6B79301E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8" y="1660276"/>
            <a:ext cx="6368333" cy="73886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F1F106D5-27A1-44B4-B367-9D53C6C15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791" y="1291417"/>
            <a:ext cx="4034942" cy="532212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EABFB51B-FABC-414B-A1E6-49DEA8BDE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67" y="2726282"/>
            <a:ext cx="7081173" cy="38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50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FACB857-CD91-4738-B883-F4CDAA5B9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12" y="257581"/>
            <a:ext cx="10886975" cy="7303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809C185-4312-44AD-8F15-79A37B7E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796" y="987973"/>
            <a:ext cx="9120406" cy="58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15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3525E2C-AD8D-46A9-9367-4A500E79F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824" y="257582"/>
            <a:ext cx="8864352" cy="6462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01C3135-0074-424F-823E-86DB7FBE5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1" y="945854"/>
            <a:ext cx="1211989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7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A11FF62-D2BD-4D52-B96B-5E1C4790D25A}"/>
              </a:ext>
            </a:extLst>
          </p:cNvPr>
          <p:cNvSpPr txBox="1">
            <a:spLocks/>
          </p:cNvSpPr>
          <p:nvPr/>
        </p:nvSpPr>
        <p:spPr>
          <a:xfrm>
            <a:off x="670816" y="516211"/>
            <a:ext cx="1085036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600" b="1" dirty="0"/>
              <a:t>Loteria fantowa</a:t>
            </a:r>
            <a:r>
              <a:rPr lang="pl-PL" sz="2600" dirty="0"/>
              <a:t>, której celem jest zbieranie środków na wsparcie uczniów naszej szkoły, którzy znajdują się w trudnej sytuacji życiowej bądź materialnej.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893BE50-5110-4F72-86C9-F999C39E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" y="1841774"/>
            <a:ext cx="12132091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86D7BFD-B73B-4F8E-AF71-133461F95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1" t="5940" r="6104" b="8281"/>
          <a:stretch/>
        </p:blipFill>
        <p:spPr>
          <a:xfrm>
            <a:off x="5512256" y="1931541"/>
            <a:ext cx="5885854" cy="4510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D6EAA4D-19C0-481D-8E3F-41B9BE54848C}"/>
              </a:ext>
            </a:extLst>
          </p:cNvPr>
          <p:cNvSpPr txBox="1"/>
          <p:nvPr/>
        </p:nvSpPr>
        <p:spPr>
          <a:xfrm>
            <a:off x="3732943" y="529118"/>
            <a:ext cx="9472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Zbiórka książek dla dzieci </a:t>
            </a:r>
            <a:br>
              <a:rPr lang="pl-PL" sz="2800" dirty="0"/>
            </a:br>
            <a:r>
              <a:rPr lang="pl-PL" sz="2800" dirty="0"/>
              <a:t>z polskich szkół na Ukrainie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E9ED0AF-EBC7-4AB5-8F78-CD45701A4D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326" y="780835"/>
            <a:ext cx="4245796" cy="5661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540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F22CAC-52F2-4F2E-A549-49C6CEC5E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29" y="673908"/>
            <a:ext cx="5122094" cy="1854093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„Wylosuj Anioła” – akcja pisania kartek dla dzieci </a:t>
            </a:r>
            <a:br>
              <a:rPr lang="pl-PL" sz="32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</a:br>
            <a:r>
              <a:rPr lang="pl-PL" sz="32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z oddziału onkologicznego</a:t>
            </a: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14BCC74-BC03-41F4-9E06-9807F80F8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9" t="7306" r="5271" b="7497"/>
          <a:stretch/>
        </p:blipFill>
        <p:spPr>
          <a:xfrm>
            <a:off x="267388" y="283098"/>
            <a:ext cx="5964318" cy="448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576E460-2FB3-47BE-833E-0FBBA45E1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7060"/>
          <a:stretch/>
        </p:blipFill>
        <p:spPr>
          <a:xfrm>
            <a:off x="4977823" y="3339101"/>
            <a:ext cx="6856590" cy="323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572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90024C-9BED-485A-98F7-A180BD59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110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>„Tort urodzinowy” – zorganizowanie małego przyjęcia dla ucznia z nauczania indywidualnego</a:t>
            </a:r>
            <a:r>
              <a:rPr lang="pl-PL" sz="54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  <a:t/>
            </a:r>
            <a:br>
              <a:rPr lang="pl-PL" sz="5400" dirty="0">
                <a:solidFill>
                  <a:schemeClr val="tx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  <a:cs typeface="OpenSymbol"/>
              </a:rPr>
            </a:br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C4EEA5B-C1AB-45D3-A775-A4FB2CC1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18249"/>
          <a:stretch>
            <a:fillRect/>
          </a:stretch>
        </p:blipFill>
        <p:spPr bwMode="auto">
          <a:xfrm>
            <a:off x="200185" y="2151646"/>
            <a:ext cx="5431613" cy="377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497F645-5301-4B84-BE98-D916B9B93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17" y="1806671"/>
            <a:ext cx="6259998" cy="44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636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299</Words>
  <Application>Microsoft Office PowerPoint</Application>
  <PresentationFormat>Niestandardowy</PresentationFormat>
  <Paragraphs>54</Paragraphs>
  <Slides>23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Głębokość</vt:lpstr>
      <vt:lpstr>Slajd 1</vt:lpstr>
      <vt:lpstr>W naszej szkole od 2007 roku działa prężnie szkolny wolontariat.  Wolontariusze w ramach jego pracy organizują i biorą udział w wielu akcjach na terenie szkoły i poza nią  pomagając  potrzebujących.  Byli w gronie laureatów projektu „Mieć wyobraźnię miłosierdzia”. </vt:lpstr>
      <vt:lpstr>Slajd 3</vt:lpstr>
      <vt:lpstr>Slajd 4</vt:lpstr>
      <vt:lpstr>Slajd 5</vt:lpstr>
      <vt:lpstr>Slajd 6</vt:lpstr>
      <vt:lpstr>Slajd 7</vt:lpstr>
      <vt:lpstr>„Wylosuj Anioła” – akcja pisania kartek dla dzieci  z oddziału onkologicznego</vt:lpstr>
      <vt:lpstr>„Tort urodzinowy” – zorganizowanie małego przyjęcia dla ucznia z nauczania indywidualnego </vt:lpstr>
      <vt:lpstr>Slajd 10</vt:lpstr>
      <vt:lpstr>Slajd 11</vt:lpstr>
      <vt:lpstr>Wolontariusze mimo trwającej pandemii, nie odpuszczają pracy na rzecz innych. W bieżącym półroczu przeprowadzili takie akcje jak: </vt:lpstr>
      <vt:lpstr>Slajd 13</vt:lpstr>
      <vt:lpstr>5  GRUDNIA </vt:lpstr>
      <vt:lpstr>Slajd 15</vt:lpstr>
      <vt:lpstr>Slajd 16</vt:lpstr>
      <vt:lpstr>Slajd 17</vt:lpstr>
      <vt:lpstr>CZY WIESZ JAK TO SIĘ ZACZĘŁO? </vt:lpstr>
      <vt:lpstr>Slajd 19</vt:lpstr>
      <vt:lpstr>Slajd 20</vt:lpstr>
      <vt:lpstr>Slajd 21</vt:lpstr>
      <vt:lpstr>Slajd 22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yb516</dc:creator>
  <cp:lastModifiedBy>PC</cp:lastModifiedBy>
  <cp:revision>10</cp:revision>
  <dcterms:created xsi:type="dcterms:W3CDTF">2020-12-07T09:58:28Z</dcterms:created>
  <dcterms:modified xsi:type="dcterms:W3CDTF">2020-12-07T12:45:11Z</dcterms:modified>
</cp:coreProperties>
</file>